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933" autoAdjust="0"/>
  </p:normalViewPr>
  <p:slideViewPr>
    <p:cSldViewPr snapToGrid="0">
      <p:cViewPr varScale="1">
        <p:scale>
          <a:sx n="68" d="100"/>
          <a:sy n="68" d="100"/>
        </p:scale>
        <p:origin x="12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B42F4-0682-4371-9533-3ED22A4244F5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35633-AD41-40A1-AEFB-17064C0C01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836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Hello everyone, I am Jia Xinyu, from Beijing University of </a:t>
            </a:r>
            <a:r>
              <a:rPr lang="en-US" altLang="zh-CN" dirty="0" smtClean="0"/>
              <a:t>Posts </a:t>
            </a:r>
            <a:r>
              <a:rPr lang="en-US" altLang="zh-CN" dirty="0" smtClean="0"/>
              <a:t>and </a:t>
            </a:r>
            <a:r>
              <a:rPr lang="en-US" altLang="zh-CN" dirty="0" smtClean="0"/>
              <a:t>Telecommunications, </a:t>
            </a:r>
            <a:r>
              <a:rPr lang="en-US" altLang="zh-CN" dirty="0" smtClean="0"/>
              <a:t>China. Now I will introduce our paper, LLVIP: A Visible-infrared Paired Dataset for Low-light Vision presented at RLQ to you.</a:t>
            </a:r>
            <a:r>
              <a:rPr lang="en-US" altLang="zh-CN" baseline="0" dirty="0" smtClean="0"/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paper, we presented a large scale and significant dataset.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35633-AD41-40A1-AEFB-17064C0C015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262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more information, you can visit our paper, our homepage, github or papers with code.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you can visit our homepage to download the dataset.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have any question, please open an issue on our github or directly send us an email.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Researchers are welcome to discuss and develop this dataset with us. Hope the LLVIP can contribute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the community of computer vision.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35633-AD41-40A1-AEFB-17064C0C015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042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Thanks for watching!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35633-AD41-40A1-AEFB-17064C0C015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2046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effectLst/>
              </a:rPr>
              <a:t>This is a picture that we might use,</a:t>
            </a:r>
            <a:r>
              <a:rPr lang="en-US" altLang="zh-CN" baseline="0" dirty="0" smtClean="0">
                <a:effectLst/>
              </a:rPr>
              <a:t> </a:t>
            </a:r>
            <a:r>
              <a:rPr lang="zh-CN" altLang="en-US" baseline="0" dirty="0" smtClean="0">
                <a:effectLst/>
              </a:rPr>
              <a:t>点 </a:t>
            </a:r>
            <a:r>
              <a:rPr lang="en-US" altLang="zh-CN" baseline="0" dirty="0" smtClean="0">
                <a:effectLst/>
              </a:rPr>
              <a:t>but </a:t>
            </a:r>
            <a:r>
              <a:rPr lang="en-US" altLang="zh-CN" baseline="0" dirty="0" smtClean="0">
                <a:effectLst/>
              </a:rPr>
              <a:t>we can’t see people clearly because it is too dark.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aseline="0" dirty="0" smtClean="0">
                <a:effectLst/>
              </a:rPr>
              <a:t>点 </a:t>
            </a:r>
            <a:r>
              <a:rPr lang="en-US" altLang="zh-CN" baseline="0" dirty="0" smtClean="0">
                <a:effectLst/>
              </a:rPr>
              <a:t>But </a:t>
            </a:r>
            <a:r>
              <a:rPr lang="en-US" altLang="zh-CN" baseline="0" dirty="0" smtClean="0">
                <a:effectLst/>
              </a:rPr>
              <a:t>on that picture, </a:t>
            </a:r>
            <a:r>
              <a:rPr lang="zh-CN" altLang="en-US" baseline="0" dirty="0" smtClean="0">
                <a:effectLst/>
              </a:rPr>
              <a:t>点 </a:t>
            </a:r>
            <a:r>
              <a:rPr lang="en-US" altLang="zh-CN" baseline="0" dirty="0" smtClean="0">
                <a:effectLst/>
              </a:rPr>
              <a:t>now </a:t>
            </a:r>
            <a:r>
              <a:rPr lang="en-US" altLang="zh-CN" baseline="0" dirty="0" smtClean="0">
                <a:effectLst/>
              </a:rPr>
              <a:t>the people are so obvious, and we finally realize that there are people in the upper left corner of the picture. This is an infrared image. </a:t>
            </a:r>
            <a:r>
              <a:rPr lang="zh-CN" altLang="en-US" baseline="0" dirty="0" smtClean="0">
                <a:effectLst/>
              </a:rPr>
              <a:t>点 </a:t>
            </a:r>
            <a:r>
              <a:rPr lang="en-US" altLang="zh-CN" baseline="0" dirty="0" smtClean="0">
                <a:effectLst/>
              </a:rPr>
              <a:t>But </a:t>
            </a:r>
            <a:r>
              <a:rPr lang="en-US" altLang="zh-CN" baseline="0" dirty="0" smtClean="0">
                <a:effectLst/>
              </a:rPr>
              <a:t>we can’t see the details of objects from it.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>
                <a:effectLst/>
              </a:rPr>
              <a:t>点 </a:t>
            </a:r>
            <a:r>
              <a:rPr lang="en-US" altLang="zh-CN" dirty="0" smtClean="0">
                <a:effectLst/>
              </a:rPr>
              <a:t>So let‘s </a:t>
            </a:r>
            <a:r>
              <a:rPr lang="en-US" altLang="zh-CN" dirty="0" smtClean="0">
                <a:effectLst/>
              </a:rPr>
              <a:t>look at this, it not only clearly shows where the people are</a:t>
            </a:r>
            <a:r>
              <a:rPr lang="en-US" altLang="zh-CN" dirty="0" smtClean="0">
                <a:effectLst/>
              </a:rPr>
              <a:t>, </a:t>
            </a:r>
            <a:r>
              <a:rPr lang="zh-CN" altLang="en-US" dirty="0" smtClean="0">
                <a:effectLst/>
              </a:rPr>
              <a:t>点</a:t>
            </a:r>
            <a:r>
              <a:rPr lang="en-US" altLang="zh-CN" dirty="0" smtClean="0">
                <a:effectLst/>
              </a:rPr>
              <a:t> </a:t>
            </a:r>
            <a:r>
              <a:rPr lang="en-US" altLang="zh-CN" dirty="0" smtClean="0">
                <a:effectLst/>
              </a:rPr>
              <a:t>but also has rich texture details. It is a fusion of visible and infrared images.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35633-AD41-40A1-AEFB-17064C0C015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497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effectLst/>
              </a:rPr>
              <a:t>So we built the dataset</a:t>
            </a:r>
            <a:r>
              <a:rPr lang="en-US" altLang="zh-CN" baseline="0" dirty="0" smtClean="0">
                <a:effectLst/>
              </a:rPr>
              <a:t> LLVIP, a visible-infrared paired dataset for low-light vision.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aseline="0" dirty="0" smtClean="0">
                <a:effectLst/>
              </a:rPr>
              <a:t>点 </a:t>
            </a:r>
            <a:r>
              <a:rPr lang="en-US" altLang="zh-CN" baseline="0" dirty="0" smtClean="0">
                <a:effectLst/>
              </a:rPr>
              <a:t>Firstly</a:t>
            </a:r>
            <a:r>
              <a:rPr lang="en-US" altLang="zh-CN" baseline="0" dirty="0" smtClean="0">
                <a:effectLst/>
              </a:rPr>
              <a:t>, we used a binocular camera platform that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 of a visible light camera and a infrared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camera to capture images.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wave band of infrared light is eight to fourteen micron.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点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applied a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semi-manual method</a:t>
            </a:r>
            <a:r>
              <a:rPr lang="en-US" altLang="zh-CN" dirty="0" smtClean="0"/>
              <a:t> to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registration, that is,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manually select several pairs of points that need to be aligned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 the two images, then calculate the projection transformation to deform the infrared image.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As</a:t>
            </a:r>
            <a:r>
              <a:rPr lang="en-US" altLang="zh-CN" baseline="0" dirty="0" smtClean="0"/>
              <a:t> for annotation</a:t>
            </a:r>
            <a:r>
              <a:rPr lang="en-US" altLang="zh-CN" baseline="0" dirty="0" smtClean="0"/>
              <a:t>, </a:t>
            </a:r>
            <a:r>
              <a:rPr lang="zh-CN" altLang="en-US" baseline="0" dirty="0" smtClean="0"/>
              <a:t>点</a:t>
            </a:r>
            <a:r>
              <a:rPr lang="en-US" altLang="zh-CN" baseline="0" dirty="0" smtClean="0"/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labeled pedestrians on infrared images where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they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obvious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点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because the visible and the infrared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aligned, the annotations can be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copied directly to the visible images.</a:t>
            </a:r>
            <a:r>
              <a:rPr lang="en-US" altLang="zh-CN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far, our dataset contains a total of fifteen thousand four hundred and eighty-eight  pairs of images and forty-one thousand five hundred and seventy-nine pedestrian labels.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35633-AD41-40A1-AEFB-17064C0C015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063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Let‘s take a look at how our dataset compares to other datasets.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点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the largest number, the highest resolution.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点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visible and infrared images are aligned, so they can be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image fusion and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supervised image-to-image translation.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点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dataset is under low-light conditions, so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role of infrared is more prominent.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点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LLVIP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contains a large number of pedestrian, so it can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be useful in pedestrian detection task.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other datasets are also excellent, but they all have some weaknesses that make them difficult to apply to many tasks.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35633-AD41-40A1-AEFB-17064C0C015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646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interesting to see which computer vision tasks the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LLVIP can be used to study. Here we show the application of three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vision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tasks to the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dataset. Image fusion, low-light pedestrian detection and image-to-image translation.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35633-AD41-40A1-AEFB-17064C0C015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5440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Fusion attempts to extract salient features from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 images, then these features are integrated into a single image by appropriate fusion method. The fusion of visible and infrared can obtain both the rich details of</a:t>
            </a:r>
            <a:r>
              <a:rPr lang="en-US" altLang="zh-CN" dirty="0" smtClean="0"/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visible images and the prominence of heat source targets in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infrared.</a:t>
            </a:r>
            <a:r>
              <a:rPr lang="en-US" altLang="zh-CN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evaluated the performance of some popular fusion algorithms including GTF, 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FusionGAN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DenseFuse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IFCNN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dataset.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altLang="zh-CN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35633-AD41-40A1-AEFB-17064C0C015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3603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picture on the right shows some examples of source images and fused images.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Fusion algorithms combine the information of the two kinds of images, so that human bodies are highlighted and the images contain some texture information.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compare the details in the fused image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enhanced visible image in the picture on the left.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are some missing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details in the fused image</a:t>
            </a:r>
            <a:r>
              <a:rPr lang="en-US" altLang="zh-CN" dirty="0" smtClean="0"/>
              <a:t> when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visible is too dark or the infrared is too bright.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is to say,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ability of fusion algorithm to balance two source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images is poor. This demonstrates that the existing fusion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algorithms still have great room for improvement.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We also provide the average value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of six metrics of different fusion algorithms.</a:t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altLang="zh-CN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35633-AD41-40A1-AEFB-17064C0C015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290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second task is low-light pedestrian detection.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 pedestrian detection algorithms have improved a lot in recent years, the performance remains limited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poor light conditions, and there are few methods and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datasets for low-light.</a:t>
            </a:r>
            <a:r>
              <a:rPr lang="en-US" altLang="zh-CN" dirty="0" smtClean="0"/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solved the problem that visible image is difficult to label by labeling the infrared of registration.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evaluated the performance of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yolov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5l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yolov3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visible and infrared images respectively.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 can be clearly seen from AP and d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etection result images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the detection performance of visible image in low light condition still lags behind that of infrared. We also drew the miss rate-FPPI curve based on the test results and calculated log average miss rate.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can also be seen that there is still a lot of room for improvement in pedestrian detection of visible images in low light conditions.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charts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on our Github.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35633-AD41-40A1-AEFB-17064C0C015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674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task is image-to-image translation, means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converting visible images into infrared.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evaluated the pix2pixGAN on LLVIP,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it has shown very poor performance q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ualitatively</a:t>
            </a:r>
            <a:r>
              <a:rPr lang="en-US" altLang="zh-CN" dirty="0" smtClean="0"/>
              <a:t> and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quantitatively.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Obviously, the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performance on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LLVIP is much worse than on KAIST, because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scenarios of LLVIP training set and test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 are different</a:t>
            </a:r>
            <a:r>
              <a:rPr lang="en-US" altLang="zh-CN" dirty="0" smtClean="0"/>
              <a:t> and the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performance of pix2pixGAN decreases significantly in low light conditions.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experiments of the three vision tasks show that it is very challenging for the algorithms in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low-light conditions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they still needs to be improved. Our LLVIP dataset can help the researchers.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altLang="zh-CN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35633-AD41-40A1-AEFB-17064C0C015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2643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EBDB2-BAFD-479F-8534-D0E326099B25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36BA-5D68-43AA-8577-FF3A5BFB44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400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EBDB2-BAFD-479F-8534-D0E326099B25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36BA-5D68-43AA-8577-FF3A5BFB44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51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EBDB2-BAFD-479F-8534-D0E326099B25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36BA-5D68-43AA-8577-FF3A5BFB44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45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EBDB2-BAFD-479F-8534-D0E326099B25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36BA-5D68-43AA-8577-FF3A5BFB44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548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EBDB2-BAFD-479F-8534-D0E326099B25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36BA-5D68-43AA-8577-FF3A5BFB44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729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EBDB2-BAFD-479F-8534-D0E326099B25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36BA-5D68-43AA-8577-FF3A5BFB44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1974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EBDB2-BAFD-479F-8534-D0E326099B25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36BA-5D68-43AA-8577-FF3A5BFB44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772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EBDB2-BAFD-479F-8534-D0E326099B25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36BA-5D68-43AA-8577-FF3A5BFB44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3440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EBDB2-BAFD-479F-8534-D0E326099B25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36BA-5D68-43AA-8577-FF3A5BFB44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178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EBDB2-BAFD-479F-8534-D0E326099B25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36BA-5D68-43AA-8577-FF3A5BFB44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934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EBDB2-BAFD-479F-8534-D0E326099B25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36BA-5D68-43AA-8577-FF3A5BFB44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192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EBDB2-BAFD-479F-8534-D0E326099B25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736BA-5D68-43AA-8577-FF3A5BFB44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173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7.png"/><Relationship Id="rId7" Type="http://schemas.openxmlformats.org/officeDocument/2006/relationships/hyperlink" Target="mailto:tangwenqi@bupt.edu.c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56487" y="738932"/>
            <a:ext cx="9144000" cy="1335916"/>
          </a:xfrm>
        </p:spPr>
        <p:txBody>
          <a:bodyPr>
            <a:normAutofit/>
          </a:bodyPr>
          <a:lstStyle/>
          <a:p>
            <a:r>
              <a:rPr lang="en-US" altLang="zh-CN" sz="4000" dirty="0" smtClean="0"/>
              <a:t>LLVIP: A Visible-infrared Paired Dataset for Low-light Vision</a:t>
            </a:r>
            <a:endParaRPr lang="zh-CN" altLang="en-US"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56487" y="5245932"/>
            <a:ext cx="9144000" cy="1277267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1800" dirty="0" smtClean="0"/>
              <a:t>ICCV 2021 Workshop RLQ</a:t>
            </a:r>
          </a:p>
          <a:p>
            <a:r>
              <a:rPr lang="en-US" altLang="zh-CN" sz="1800" dirty="0" smtClean="0"/>
              <a:t>Xinyu Jia, Chuang Zhu*, </a:t>
            </a:r>
            <a:r>
              <a:rPr lang="en-US" altLang="zh-CN" sz="1800" dirty="0" err="1" smtClean="0"/>
              <a:t>Minzhen</a:t>
            </a:r>
            <a:r>
              <a:rPr lang="en-US" altLang="zh-CN" sz="1800" dirty="0" smtClean="0"/>
              <a:t> Li, </a:t>
            </a:r>
            <a:r>
              <a:rPr lang="en-US" altLang="zh-CN" sz="1800" dirty="0" err="1" smtClean="0"/>
              <a:t>Wenqi</a:t>
            </a:r>
            <a:r>
              <a:rPr lang="en-US" altLang="zh-CN" sz="1800" dirty="0" smtClean="0"/>
              <a:t> Tang, </a:t>
            </a:r>
            <a:r>
              <a:rPr lang="en-US" altLang="zh-CN" sz="1800" dirty="0" err="1" smtClean="0"/>
              <a:t>Wenli</a:t>
            </a:r>
            <a:r>
              <a:rPr lang="en-US" altLang="zh-CN" sz="1800" dirty="0" smtClean="0"/>
              <a:t> Zhou</a:t>
            </a:r>
          </a:p>
          <a:p>
            <a:r>
              <a:rPr lang="en-US" altLang="zh-CN" sz="1800" dirty="0" smtClean="0"/>
              <a:t>Beijing University of Posts and Telecommunications</a:t>
            </a:r>
          </a:p>
          <a:p>
            <a:r>
              <a:rPr lang="en-US" altLang="zh-CN" sz="1800" dirty="0" smtClean="0"/>
              <a:t>Beijing, China</a:t>
            </a:r>
            <a:endParaRPr lang="zh-CN" altLang="en-US" sz="1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224" y="2120973"/>
            <a:ext cx="7756525" cy="301471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E9E4F2C-C452-084A-83C1-AC6893B4C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800" y="4932561"/>
            <a:ext cx="1825897" cy="1819422"/>
          </a:xfrm>
          <a:prstGeom prst="rect">
            <a:avLst/>
          </a:prstGeom>
        </p:spPr>
      </p:pic>
      <p:pic>
        <p:nvPicPr>
          <p:cNvPr id="6" name="Picture 7" descr="logo">
            <a:extLst>
              <a:ext uri="{FF2B5EF4-FFF2-40B4-BE49-F238E27FC236}">
                <a16:creationId xmlns:a16="http://schemas.microsoft.com/office/drawing/2014/main" id="{EC853682-5DE6-D842-A90B-C2827CD3B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849" y="6235960"/>
            <a:ext cx="2252951" cy="46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9906749" y="3166664"/>
            <a:ext cx="19621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15488 pairs</a:t>
            </a:r>
          </a:p>
          <a:p>
            <a:r>
              <a:rPr lang="en-US" altLang="zh-CN" dirty="0" smtClean="0"/>
              <a:t>(30976 images)</a:t>
            </a:r>
          </a:p>
          <a:p>
            <a:r>
              <a:rPr lang="en-US" altLang="zh-CN" dirty="0" smtClean="0"/>
              <a:t>41579 labels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213726" y="28249"/>
            <a:ext cx="3629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https://bupt-ai-cz.github.io/LLVIP/</a:t>
            </a:r>
          </a:p>
        </p:txBody>
      </p:sp>
    </p:spTree>
    <p:extLst>
      <p:ext uri="{BB962C8B-B14F-4D97-AF65-F5344CB8AC3E}">
        <p14:creationId xmlns:p14="http://schemas.microsoft.com/office/powerpoint/2010/main" val="1649100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05"/>
    </mc:Choice>
    <mc:Fallback>
      <p:transition spd="slow" advTm="360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78785" y="218088"/>
            <a:ext cx="5927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For More</a:t>
            </a:r>
            <a:endParaRPr lang="en-US" altLang="zh-CN" sz="2400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844" y="2065763"/>
            <a:ext cx="2616655" cy="20062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矩形 12"/>
          <p:cNvSpPr/>
          <p:nvPr/>
        </p:nvSpPr>
        <p:spPr>
          <a:xfrm>
            <a:off x="7024950" y="954897"/>
            <a:ext cx="11564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github</a:t>
            </a:r>
            <a:endParaRPr lang="en-US" altLang="zh-CN" sz="2400" dirty="0"/>
          </a:p>
        </p:txBody>
      </p:sp>
      <p:grpSp>
        <p:nvGrpSpPr>
          <p:cNvPr id="2" name="组合 1"/>
          <p:cNvGrpSpPr/>
          <p:nvPr/>
        </p:nvGrpSpPr>
        <p:grpSpPr>
          <a:xfrm>
            <a:off x="428203" y="954898"/>
            <a:ext cx="2135521" cy="3941223"/>
            <a:chOff x="428203" y="954898"/>
            <a:chExt cx="2135521" cy="3941223"/>
          </a:xfrm>
        </p:grpSpPr>
        <p:pic>
          <p:nvPicPr>
            <p:cNvPr id="8194" name="Picture 2" descr="https://bupt-ai-cz.github.io/LLVIP/imgs/paper_cove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335" y="1758252"/>
              <a:ext cx="2023259" cy="26212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995158" y="954898"/>
              <a:ext cx="100161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 smtClean="0"/>
                <a:t>paper</a:t>
              </a:r>
              <a:endParaRPr lang="en-US" altLang="zh-CN" sz="2400" dirty="0"/>
            </a:p>
          </p:txBody>
        </p:sp>
        <p:sp>
          <p:nvSpPr>
            <p:cNvPr id="10" name="矩形 9"/>
            <p:cNvSpPr/>
            <p:nvPr/>
          </p:nvSpPr>
          <p:spPr>
            <a:xfrm>
              <a:off x="428203" y="4588344"/>
              <a:ext cx="213552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 smtClean="0"/>
                <a:t>arxiv.org/abs/2108.10831</a:t>
              </a:r>
              <a:endParaRPr lang="zh-CN" altLang="en-US" sz="1400" dirty="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090438" y="954898"/>
            <a:ext cx="2621562" cy="3936651"/>
            <a:chOff x="3090438" y="954898"/>
            <a:chExt cx="2621562" cy="3936651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90438" y="1932564"/>
              <a:ext cx="2621562" cy="227264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矩形 11"/>
            <p:cNvSpPr/>
            <p:nvPr/>
          </p:nvSpPr>
          <p:spPr>
            <a:xfrm>
              <a:off x="3583024" y="954898"/>
              <a:ext cx="163638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 smtClean="0"/>
                <a:t>homepage</a:t>
              </a:r>
              <a:endParaRPr lang="en-US" altLang="zh-CN" sz="2400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3250903" y="4583772"/>
              <a:ext cx="23006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 smtClean="0"/>
                <a:t>bupt-ai-cz.github.io/LLVIP</a:t>
              </a:r>
              <a:r>
                <a:rPr lang="en-US" altLang="zh-CN" sz="1400" dirty="0"/>
                <a:t>/</a:t>
              </a:r>
              <a:endParaRPr lang="zh-CN" altLang="en-US" sz="1400" dirty="0"/>
            </a:p>
          </p:txBody>
        </p:sp>
      </p:grpSp>
      <p:sp>
        <p:nvSpPr>
          <p:cNvPr id="16" name="矩形 15"/>
          <p:cNvSpPr/>
          <p:nvPr/>
        </p:nvSpPr>
        <p:spPr>
          <a:xfrm>
            <a:off x="6376713" y="4567316"/>
            <a:ext cx="24529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/>
              <a:t>github.com/</a:t>
            </a:r>
            <a:r>
              <a:rPr lang="en-US" altLang="zh-CN" sz="1400" dirty="0" err="1" smtClean="0"/>
              <a:t>bupt-ai-cz</a:t>
            </a:r>
            <a:r>
              <a:rPr lang="en-US" altLang="zh-CN" sz="1400" dirty="0" smtClean="0"/>
              <a:t>/LLVIP</a:t>
            </a:r>
            <a:endParaRPr lang="zh-CN" altLang="en-US" sz="1400" dirty="0"/>
          </a:p>
        </p:txBody>
      </p:sp>
      <p:grpSp>
        <p:nvGrpSpPr>
          <p:cNvPr id="4" name="组合 3"/>
          <p:cNvGrpSpPr/>
          <p:nvPr/>
        </p:nvGrpSpPr>
        <p:grpSpPr>
          <a:xfrm>
            <a:off x="9138375" y="954897"/>
            <a:ext cx="2789546" cy="3936652"/>
            <a:chOff x="9138375" y="954897"/>
            <a:chExt cx="2789546" cy="393665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40710" y="1896492"/>
              <a:ext cx="2384877" cy="230871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4" name="矩形 13"/>
            <p:cNvSpPr/>
            <p:nvPr/>
          </p:nvSpPr>
          <p:spPr>
            <a:xfrm>
              <a:off x="9321317" y="954897"/>
              <a:ext cx="260660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 smtClean="0"/>
                <a:t>papers with code</a:t>
              </a:r>
              <a:endParaRPr lang="en-US" altLang="zh-CN" sz="24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9138375" y="4583772"/>
              <a:ext cx="278954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 smtClean="0"/>
                <a:t>paperswithcode.com/dataset/</a:t>
              </a:r>
              <a:r>
                <a:rPr lang="en-US" altLang="zh-CN" sz="1400" dirty="0" err="1" smtClean="0"/>
                <a:t>llvip</a:t>
              </a:r>
              <a:endParaRPr lang="zh-CN" altLang="en-US" sz="1400" dirty="0"/>
            </a:p>
          </p:txBody>
        </p:sp>
      </p:grpSp>
      <p:sp>
        <p:nvSpPr>
          <p:cNvPr id="18" name="矩形 17"/>
          <p:cNvSpPr/>
          <p:nvPr/>
        </p:nvSpPr>
        <p:spPr>
          <a:xfrm>
            <a:off x="5283424" y="5418419"/>
            <a:ext cx="25945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email: czhu@bupt.edu.cn</a:t>
            </a:r>
            <a:r>
              <a:rPr lang="en-US" altLang="zh-CN" sz="1400" dirty="0" smtClean="0"/>
              <a:t>,</a:t>
            </a:r>
          </a:p>
          <a:p>
            <a:r>
              <a:rPr lang="en-US" altLang="zh-CN" sz="1400" dirty="0" smtClean="0"/>
              <a:t>          jiaxinyujxy@qq.com,</a:t>
            </a:r>
          </a:p>
          <a:p>
            <a:r>
              <a:rPr lang="en-US" altLang="zh-CN" sz="1400" dirty="0"/>
              <a:t> </a:t>
            </a:r>
            <a:r>
              <a:rPr lang="en-US" altLang="zh-CN" sz="1400" dirty="0" smtClean="0"/>
              <a:t>         </a:t>
            </a:r>
            <a:r>
              <a:rPr lang="en-US" altLang="zh-CN" sz="1400" dirty="0" smtClean="0">
                <a:hlinkClick r:id="rId7"/>
              </a:rPr>
              <a:t>tangwenqi@bupt.edu.cn</a:t>
            </a:r>
            <a:r>
              <a:rPr lang="en-US" altLang="zh-CN" sz="1400" dirty="0" smtClean="0"/>
              <a:t>,</a:t>
            </a:r>
          </a:p>
          <a:p>
            <a:r>
              <a:rPr lang="en-US" altLang="zh-CN" sz="1400" dirty="0"/>
              <a:t> </a:t>
            </a:r>
            <a:r>
              <a:rPr lang="en-US" altLang="zh-CN" sz="1400" dirty="0" smtClean="0"/>
              <a:t>         bupt.ai.cz@gmail.com</a:t>
            </a:r>
            <a:endParaRPr lang="zh-CN" altLang="en-US" sz="1400" dirty="0"/>
          </a:p>
        </p:txBody>
      </p:sp>
      <p:pic>
        <p:nvPicPr>
          <p:cNvPr id="20" name="Picture 7" descr="logo">
            <a:extLst>
              <a:ext uri="{FF2B5EF4-FFF2-40B4-BE49-F238E27FC236}">
                <a16:creationId xmlns:a16="http://schemas.microsoft.com/office/drawing/2014/main" id="{EC853682-5DE6-D842-A90B-C2827CD3B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600" y="5663042"/>
            <a:ext cx="2252951" cy="46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E9E4F2C-C452-084A-83C1-AC6893B4C3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31200" y="4988938"/>
            <a:ext cx="1825897" cy="1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3"/>
    </mc:Choice>
    <mc:Fallback xmlns="">
      <p:transition spd="slow" advTm="14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7" descr="logo">
            <a:extLst>
              <a:ext uri="{FF2B5EF4-FFF2-40B4-BE49-F238E27FC236}">
                <a16:creationId xmlns:a16="http://schemas.microsoft.com/office/drawing/2014/main" id="{EC853682-5DE6-D842-A90B-C2827CD3B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600" y="5663042"/>
            <a:ext cx="2252951" cy="46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E9E4F2C-C452-084A-83C1-AC6893B4C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1200" y="4988938"/>
            <a:ext cx="1825897" cy="181942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773600" y="5758572"/>
            <a:ext cx="628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Xinyu Jia, Chuang Zhu*, </a:t>
            </a:r>
            <a:r>
              <a:rPr lang="en-US" altLang="zh-CN" dirty="0" err="1"/>
              <a:t>Minzhen</a:t>
            </a:r>
            <a:r>
              <a:rPr lang="en-US" altLang="zh-CN" dirty="0"/>
              <a:t> Li, </a:t>
            </a:r>
            <a:r>
              <a:rPr lang="en-US" altLang="zh-CN" dirty="0" err="1"/>
              <a:t>Wenqi</a:t>
            </a:r>
            <a:r>
              <a:rPr lang="en-US" altLang="zh-CN" dirty="0"/>
              <a:t> Tang, </a:t>
            </a:r>
            <a:r>
              <a:rPr lang="en-US" altLang="zh-CN" dirty="0" err="1"/>
              <a:t>Wenli</a:t>
            </a:r>
            <a:r>
              <a:rPr lang="en-US" altLang="zh-CN" dirty="0"/>
              <a:t> Zhou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702400" y="2385835"/>
            <a:ext cx="7528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b="1" dirty="0" smtClean="0"/>
              <a:t>Thanks for watching!</a:t>
            </a:r>
            <a:endParaRPr lang="zh-CN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35151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8"/>
    </mc:Choice>
    <mc:Fallback xmlns="">
      <p:transition spd="slow" advTm="63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68782" y="168128"/>
            <a:ext cx="459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Why this dataset?</a:t>
            </a:r>
            <a:endParaRPr lang="zh-CN" altLang="en-US" sz="2400" b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10" y="2762491"/>
            <a:ext cx="4910697" cy="391104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657" y="1444055"/>
            <a:ext cx="4910698" cy="391104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212112" y="3009014"/>
            <a:ext cx="1637414" cy="11765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238410" y="1585985"/>
            <a:ext cx="1637414" cy="11765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5257285" y="3258842"/>
            <a:ext cx="1931914" cy="1568339"/>
            <a:chOff x="5257285" y="3258842"/>
            <a:chExt cx="1931914" cy="1568339"/>
          </a:xfrm>
        </p:grpSpPr>
        <p:sp>
          <p:nvSpPr>
            <p:cNvPr id="10" name="矩形 9"/>
            <p:cNvSpPr/>
            <p:nvPr/>
          </p:nvSpPr>
          <p:spPr>
            <a:xfrm>
              <a:off x="5257285" y="3258842"/>
              <a:ext cx="1165458" cy="845326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6575320" y="4104168"/>
              <a:ext cx="613879" cy="723013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874" y="274474"/>
            <a:ext cx="4910697" cy="3911046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8808486" y="2128950"/>
            <a:ext cx="1996528" cy="1568339"/>
            <a:chOff x="8808486" y="2128950"/>
            <a:chExt cx="1996528" cy="1568339"/>
          </a:xfrm>
        </p:grpSpPr>
        <p:sp>
          <p:nvSpPr>
            <p:cNvPr id="11" name="矩形 10"/>
            <p:cNvSpPr/>
            <p:nvPr/>
          </p:nvSpPr>
          <p:spPr>
            <a:xfrm>
              <a:off x="8808486" y="2128950"/>
              <a:ext cx="1165458" cy="845326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0191135" y="2974276"/>
              <a:ext cx="613879" cy="723013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0702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34"/>
    </mc:Choice>
    <mc:Fallback xmlns="">
      <p:transition spd="slow" advTm="43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782" y="632550"/>
            <a:ext cx="8995593" cy="350380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133910" y="4601221"/>
            <a:ext cx="19621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/>
              <a:t>15488 pairs</a:t>
            </a:r>
          </a:p>
          <a:p>
            <a:r>
              <a:rPr lang="en-US" altLang="zh-CN" sz="2000" b="1" dirty="0" smtClean="0"/>
              <a:t>(30976 images)</a:t>
            </a:r>
          </a:p>
          <a:p>
            <a:r>
              <a:rPr lang="en-US" altLang="zh-CN" sz="2000" b="1" dirty="0" smtClean="0"/>
              <a:t>41579 labels</a:t>
            </a:r>
            <a:endParaRPr lang="zh-CN" altLang="en-US" sz="2000" b="1" dirty="0"/>
          </a:p>
        </p:txBody>
      </p:sp>
      <p:sp>
        <p:nvSpPr>
          <p:cNvPr id="9" name="矩形 8"/>
          <p:cNvSpPr/>
          <p:nvPr/>
        </p:nvSpPr>
        <p:spPr>
          <a:xfrm>
            <a:off x="359273" y="170885"/>
            <a:ext cx="1607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LLVIP</a:t>
            </a:r>
            <a:endParaRPr lang="zh-CN" altLang="en-US" sz="2400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5500063" y="2711579"/>
            <a:ext cx="632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</a:rPr>
              <a:t>③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56473" y="1861234"/>
            <a:ext cx="4472515" cy="4842947"/>
            <a:chOff x="156473" y="1861234"/>
            <a:chExt cx="4472515" cy="4842947"/>
          </a:xfrm>
        </p:grpSpPr>
        <p:grpSp>
          <p:nvGrpSpPr>
            <p:cNvPr id="4" name="组合 3"/>
            <p:cNvGrpSpPr/>
            <p:nvPr/>
          </p:nvGrpSpPr>
          <p:grpSpPr>
            <a:xfrm>
              <a:off x="156473" y="3860821"/>
              <a:ext cx="4472515" cy="2843360"/>
              <a:chOff x="156473" y="3860821"/>
              <a:chExt cx="4472515" cy="2843360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5982" y="4179676"/>
                <a:ext cx="3213006" cy="2524505"/>
              </a:xfrm>
              <a:prstGeom prst="rect">
                <a:avLst/>
              </a:prstGeom>
            </p:spPr>
          </p:pic>
          <p:sp>
            <p:nvSpPr>
              <p:cNvPr id="7" name="矩形 6"/>
              <p:cNvSpPr/>
              <p:nvPr/>
            </p:nvSpPr>
            <p:spPr>
              <a:xfrm>
                <a:off x="156473" y="3860821"/>
                <a:ext cx="160752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dirty="0" smtClean="0"/>
                  <a:t>Registration</a:t>
                </a:r>
                <a:endParaRPr lang="zh-CN" altLang="en-US" sz="2000" b="1" dirty="0"/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3587435" y="1861234"/>
              <a:ext cx="6321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0070C0"/>
                  </a:solidFill>
                </a:rPr>
                <a:t>②</a:t>
              </a:r>
              <a:endParaRPr lang="zh-CN" alt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355193" y="1723465"/>
            <a:ext cx="632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</a:rPr>
              <a:t>①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268359" y="1723465"/>
            <a:ext cx="4609066" cy="5022133"/>
            <a:chOff x="5268359" y="1723465"/>
            <a:chExt cx="4609066" cy="5022133"/>
          </a:xfrm>
        </p:grpSpPr>
        <p:grpSp>
          <p:nvGrpSpPr>
            <p:cNvPr id="10" name="组合 9"/>
            <p:cNvGrpSpPr/>
            <p:nvPr/>
          </p:nvGrpSpPr>
          <p:grpSpPr>
            <a:xfrm>
              <a:off x="5268359" y="4138257"/>
              <a:ext cx="4609066" cy="2607341"/>
              <a:chOff x="5268359" y="4138257"/>
              <a:chExt cx="4609066" cy="2607341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14273" y="4138257"/>
                <a:ext cx="3163152" cy="2607341"/>
              </a:xfrm>
              <a:prstGeom prst="rect">
                <a:avLst/>
              </a:prstGeom>
            </p:spPr>
          </p:pic>
          <p:sp>
            <p:nvSpPr>
              <p:cNvPr id="8" name="矩形 7"/>
              <p:cNvSpPr/>
              <p:nvPr/>
            </p:nvSpPr>
            <p:spPr>
              <a:xfrm>
                <a:off x="5268359" y="4908997"/>
                <a:ext cx="160752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dirty="0" smtClean="0"/>
                  <a:t>Annotation</a:t>
                </a:r>
                <a:endParaRPr lang="zh-CN" altLang="en-US" sz="2000" b="1" dirty="0"/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7427130" y="1723465"/>
              <a:ext cx="6321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0070C0"/>
                  </a:solidFill>
                </a:rPr>
                <a:t>④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4571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4"/>
    </mc:Choice>
    <mc:Fallback xmlns="">
      <p:transition spd="slow" advTm="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584" y="939921"/>
            <a:ext cx="9771600" cy="232427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08873" y="192675"/>
            <a:ext cx="2045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Comparison</a:t>
            </a:r>
            <a:endParaRPr lang="zh-CN" altLang="en-US" sz="2400" b="1" dirty="0"/>
          </a:p>
        </p:txBody>
      </p:sp>
      <p:grpSp>
        <p:nvGrpSpPr>
          <p:cNvPr id="12" name="组合 11"/>
          <p:cNvGrpSpPr/>
          <p:nvPr/>
        </p:nvGrpSpPr>
        <p:grpSpPr>
          <a:xfrm>
            <a:off x="2959200" y="2959200"/>
            <a:ext cx="2894400" cy="223200"/>
            <a:chOff x="2959200" y="2959200"/>
            <a:chExt cx="2894400" cy="223200"/>
          </a:xfrm>
        </p:grpSpPr>
        <p:sp>
          <p:nvSpPr>
            <p:cNvPr id="2" name="矩形 1"/>
            <p:cNvSpPr/>
            <p:nvPr/>
          </p:nvSpPr>
          <p:spPr>
            <a:xfrm>
              <a:off x="2959200" y="2959200"/>
              <a:ext cx="842400" cy="223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753200" y="2959200"/>
              <a:ext cx="1100400" cy="223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 7"/>
          <p:cNvSpPr/>
          <p:nvPr/>
        </p:nvSpPr>
        <p:spPr>
          <a:xfrm>
            <a:off x="6121200" y="2959200"/>
            <a:ext cx="495600" cy="223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893200" y="2959200"/>
            <a:ext cx="466800" cy="223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974400" y="2959200"/>
            <a:ext cx="466800" cy="223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7273" y="3960160"/>
            <a:ext cx="50887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Advantages: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L</a:t>
            </a:r>
            <a:r>
              <a:rPr lang="en-US" altLang="zh-CN" sz="2000" dirty="0" smtClean="0"/>
              <a:t>arge number and high resolution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Visible and infrared images are aligned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Low-light conditions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A large number of pedestrian</a:t>
            </a:r>
          </a:p>
        </p:txBody>
      </p:sp>
      <p:pic>
        <p:nvPicPr>
          <p:cNvPr id="1028" name="Picture 4" descr="figure1-L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600" y="3702651"/>
            <a:ext cx="7245166" cy="277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104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3"/>
    </mc:Choice>
    <mc:Fallback xmlns="">
      <p:transition spd="slow" advTm="11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46727" y="153549"/>
            <a:ext cx="2045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Tasks</a:t>
            </a:r>
            <a:endParaRPr lang="zh-CN" altLang="en-US" sz="2400" b="1" dirty="0"/>
          </a:p>
        </p:txBody>
      </p:sp>
      <p:grpSp>
        <p:nvGrpSpPr>
          <p:cNvPr id="18" name="组合 17"/>
          <p:cNvGrpSpPr/>
          <p:nvPr/>
        </p:nvGrpSpPr>
        <p:grpSpPr>
          <a:xfrm>
            <a:off x="0" y="985937"/>
            <a:ext cx="12114727" cy="4848053"/>
            <a:chOff x="77273" y="661937"/>
            <a:chExt cx="12114727" cy="4848053"/>
          </a:xfrm>
        </p:grpSpPr>
        <p:grpSp>
          <p:nvGrpSpPr>
            <p:cNvPr id="15" name="组合 14"/>
            <p:cNvGrpSpPr/>
            <p:nvPr/>
          </p:nvGrpSpPr>
          <p:grpSpPr>
            <a:xfrm>
              <a:off x="77273" y="661937"/>
              <a:ext cx="12114727" cy="4477330"/>
              <a:chOff x="77273" y="632550"/>
              <a:chExt cx="12114727" cy="4477330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273" y="632550"/>
                <a:ext cx="12114727" cy="4477330"/>
              </a:xfrm>
              <a:prstGeom prst="rect">
                <a:avLst/>
              </a:prstGeom>
            </p:spPr>
          </p:pic>
          <p:sp>
            <p:nvSpPr>
              <p:cNvPr id="12" name="矩形 11"/>
              <p:cNvSpPr/>
              <p:nvPr/>
            </p:nvSpPr>
            <p:spPr>
              <a:xfrm>
                <a:off x="324000" y="1670400"/>
                <a:ext cx="1526400" cy="151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2982000" y="699405"/>
                <a:ext cx="2612400" cy="1645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7260000" y="1413405"/>
                <a:ext cx="2612400" cy="1645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249346" y="3992287"/>
              <a:ext cx="24499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dirty="0" smtClean="0"/>
                <a:t>Task 1: Image Fusion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2837746" y="5109880"/>
              <a:ext cx="442225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dirty="0" smtClean="0"/>
                <a:t>Task 2: Low-light Pedestrian Detection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7559746" y="4385594"/>
              <a:ext cx="442225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dirty="0" smtClean="0"/>
                <a:t>Task 3: Image-to-image Translation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066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"/>
    </mc:Choice>
    <mc:Fallback xmlns="">
      <p:transition spd="slow" advTm="16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70240" y="171075"/>
            <a:ext cx="3211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Tasks 1: Image Fusion</a:t>
            </a:r>
            <a:endParaRPr lang="zh-CN" altLang="en-US" sz="2400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00" y="1125411"/>
            <a:ext cx="3378331" cy="280863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264800" y="941009"/>
            <a:ext cx="775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GTF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 smtClean="0"/>
              <a:t>FusionGAN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 smtClean="0"/>
          </a:p>
          <a:p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 smtClean="0"/>
              <a:t>DenseFuse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 smtClean="0"/>
          </a:p>
          <a:p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IFCNN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887" y="230739"/>
            <a:ext cx="4044000" cy="215135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000" y="2500897"/>
            <a:ext cx="3786975" cy="21118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2236" y="4731506"/>
            <a:ext cx="5222853" cy="198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5"/>
    </mc:Choice>
    <mc:Fallback xmlns="">
      <p:transition spd="slow" advTm="73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7985" y="163875"/>
            <a:ext cx="3211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Tasks 1: Image Fusion</a:t>
            </a:r>
            <a:endParaRPr lang="zh-CN" altLang="en-US" sz="2400" b="1" dirty="0"/>
          </a:p>
        </p:txBody>
      </p:sp>
      <p:grpSp>
        <p:nvGrpSpPr>
          <p:cNvPr id="15" name="组合 14"/>
          <p:cNvGrpSpPr/>
          <p:nvPr/>
        </p:nvGrpSpPr>
        <p:grpSpPr>
          <a:xfrm>
            <a:off x="4687200" y="13561"/>
            <a:ext cx="7504800" cy="6844439"/>
            <a:chOff x="4687200" y="13561"/>
            <a:chExt cx="7504800" cy="684443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87200" y="13561"/>
              <a:ext cx="7504800" cy="6844439"/>
            </a:xfrm>
            <a:prstGeom prst="rect">
              <a:avLst/>
            </a:prstGeom>
          </p:spPr>
        </p:pic>
        <p:cxnSp>
          <p:nvCxnSpPr>
            <p:cNvPr id="11" name="直接连接符 10"/>
            <p:cNvCxnSpPr/>
            <p:nvPr/>
          </p:nvCxnSpPr>
          <p:spPr>
            <a:xfrm>
              <a:off x="6840000" y="79200"/>
              <a:ext cx="0" cy="6724800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81213"/>
            <a:ext cx="4692760" cy="141603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12000"/>
            <a:ext cx="4761771" cy="313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5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"/>
    </mc:Choice>
    <mc:Fallback xmlns="">
      <p:transition spd="slow" advTm="47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13185" y="92682"/>
            <a:ext cx="5927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Tasks 2</a:t>
            </a:r>
            <a:r>
              <a:rPr lang="en-US" altLang="zh-CN" sz="2400" b="1" dirty="0"/>
              <a:t>: Low-light Pedestrian Detection</a:t>
            </a:r>
          </a:p>
        </p:txBody>
      </p:sp>
      <p:pic>
        <p:nvPicPr>
          <p:cNvPr id="4102" name="Picture 6" descr="yolov5_yolov3M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122" y="2778028"/>
            <a:ext cx="5644878" cy="236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338041"/>
              </p:ext>
            </p:extLst>
          </p:nvPr>
        </p:nvGraphicFramePr>
        <p:xfrm>
          <a:off x="7363990" y="5346152"/>
          <a:ext cx="4011142" cy="1042860"/>
        </p:xfrm>
        <a:graphic>
          <a:graphicData uri="http://schemas.openxmlformats.org/drawingml/2006/table">
            <a:tbl>
              <a:tblPr/>
              <a:tblGrid>
                <a:gridCol w="2369543">
                  <a:extLst>
                    <a:ext uri="{9D8B030D-6E8A-4147-A177-3AD203B41FA5}">
                      <a16:colId xmlns:a16="http://schemas.microsoft.com/office/drawing/2014/main" val="2108540218"/>
                    </a:ext>
                  </a:extLst>
                </a:gridCol>
                <a:gridCol w="838173">
                  <a:extLst>
                    <a:ext uri="{9D8B030D-6E8A-4147-A177-3AD203B41FA5}">
                      <a16:colId xmlns:a16="http://schemas.microsoft.com/office/drawing/2014/main" val="1490622610"/>
                    </a:ext>
                  </a:extLst>
                </a:gridCol>
                <a:gridCol w="803426">
                  <a:extLst>
                    <a:ext uri="{9D8B030D-6E8A-4147-A177-3AD203B41FA5}">
                      <a16:colId xmlns:a16="http://schemas.microsoft.com/office/drawing/2014/main" val="605385578"/>
                    </a:ext>
                  </a:extLst>
                </a:gridCol>
              </a:tblGrid>
              <a:tr h="3476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log average miss rate</a:t>
                      </a:r>
                    </a:p>
                  </a:txBody>
                  <a:tcPr marL="99060" marR="990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Yolov5l</a:t>
                      </a:r>
                    </a:p>
                  </a:txBody>
                  <a:tcPr marL="99060" marR="990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Yolov3</a:t>
                      </a:r>
                    </a:p>
                  </a:txBody>
                  <a:tcPr marL="99060" marR="990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340903"/>
                  </a:ext>
                </a:extLst>
              </a:tr>
              <a:tr h="3476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visible</a:t>
                      </a:r>
                    </a:p>
                  </a:txBody>
                  <a:tcPr marL="99060" marR="990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effectLst/>
                        </a:rPr>
                        <a:t>22.59%</a:t>
                      </a:r>
                    </a:p>
                  </a:txBody>
                  <a:tcPr marL="99060" marR="990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effectLst/>
                        </a:rPr>
                        <a:t>37.70%</a:t>
                      </a:r>
                    </a:p>
                  </a:txBody>
                  <a:tcPr marL="99060" marR="990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14119"/>
                  </a:ext>
                </a:extLst>
              </a:tr>
              <a:tr h="3476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infrared</a:t>
                      </a:r>
                    </a:p>
                  </a:txBody>
                  <a:tcPr marL="99060" marR="99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effectLst/>
                        </a:rPr>
                        <a:t>10.66%</a:t>
                      </a:r>
                    </a:p>
                  </a:txBody>
                  <a:tcPr marL="99060" marR="99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effectLst/>
                        </a:rPr>
                        <a:t>19.73%</a:t>
                      </a:r>
                    </a:p>
                  </a:txBody>
                  <a:tcPr marL="99060" marR="99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264983"/>
                  </a:ext>
                </a:extLst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095721"/>
              </p:ext>
            </p:extLst>
          </p:nvPr>
        </p:nvGraphicFramePr>
        <p:xfrm>
          <a:off x="557201" y="5489278"/>
          <a:ext cx="5028884" cy="1220284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795045">
                  <a:extLst>
                    <a:ext uri="{9D8B030D-6E8A-4147-A177-3AD203B41FA5}">
                      <a16:colId xmlns:a16="http://schemas.microsoft.com/office/drawing/2014/main" val="187482569"/>
                    </a:ext>
                  </a:extLst>
                </a:gridCol>
                <a:gridCol w="641779">
                  <a:extLst>
                    <a:ext uri="{9D8B030D-6E8A-4147-A177-3AD203B41FA5}">
                      <a16:colId xmlns:a16="http://schemas.microsoft.com/office/drawing/2014/main" val="4187908541"/>
                    </a:ext>
                  </a:extLst>
                </a:gridCol>
                <a:gridCol w="718412">
                  <a:extLst>
                    <a:ext uri="{9D8B030D-6E8A-4147-A177-3AD203B41FA5}">
                      <a16:colId xmlns:a16="http://schemas.microsoft.com/office/drawing/2014/main" val="3921354030"/>
                    </a:ext>
                  </a:extLst>
                </a:gridCol>
                <a:gridCol w="769653">
                  <a:extLst>
                    <a:ext uri="{9D8B030D-6E8A-4147-A177-3AD203B41FA5}">
                      <a16:colId xmlns:a16="http://schemas.microsoft.com/office/drawing/2014/main" val="3975042293"/>
                    </a:ext>
                  </a:extLst>
                </a:gridCol>
                <a:gridCol w="667171">
                  <a:extLst>
                    <a:ext uri="{9D8B030D-6E8A-4147-A177-3AD203B41FA5}">
                      <a16:colId xmlns:a16="http://schemas.microsoft.com/office/drawing/2014/main" val="3417521431"/>
                    </a:ext>
                  </a:extLst>
                </a:gridCol>
                <a:gridCol w="718412">
                  <a:extLst>
                    <a:ext uri="{9D8B030D-6E8A-4147-A177-3AD203B41FA5}">
                      <a16:colId xmlns:a16="http://schemas.microsoft.com/office/drawing/2014/main" val="2164669052"/>
                    </a:ext>
                  </a:extLst>
                </a:gridCol>
                <a:gridCol w="718412">
                  <a:extLst>
                    <a:ext uri="{9D8B030D-6E8A-4147-A177-3AD203B41FA5}">
                      <a16:colId xmlns:a16="http://schemas.microsoft.com/office/drawing/2014/main" val="608898230"/>
                    </a:ext>
                  </a:extLst>
                </a:gridCol>
              </a:tblGrid>
              <a:tr h="305071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effectLst/>
                      </a:endParaRPr>
                    </a:p>
                  </a:txBody>
                  <a:tcPr marL="99060" marR="990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</a:rPr>
                        <a:t>Yolov5l</a:t>
                      </a:r>
                      <a:endParaRPr lang="en-US" sz="1400" b="1" dirty="0">
                        <a:effectLst/>
                      </a:endParaRPr>
                    </a:p>
                  </a:txBody>
                  <a:tcPr marL="99060" marR="990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effectLst/>
                      </a:endParaRPr>
                    </a:p>
                  </a:txBody>
                  <a:tcPr marL="99060" marR="990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400" b="1" dirty="0">
                        <a:effectLst/>
                      </a:endParaRPr>
                    </a:p>
                  </a:txBody>
                  <a:tcPr marL="99060" marR="990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</a:rPr>
                        <a:t>Yolov3</a:t>
                      </a:r>
                      <a:endParaRPr lang="en-US" sz="1400" b="1" dirty="0">
                        <a:effectLst/>
                      </a:endParaRPr>
                    </a:p>
                  </a:txBody>
                  <a:tcPr marL="99060" marR="990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effectLst/>
                      </a:endParaRPr>
                    </a:p>
                  </a:txBody>
                  <a:tcPr marL="99060" marR="990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400" b="1" dirty="0">
                        <a:effectLst/>
                      </a:endParaRPr>
                    </a:p>
                  </a:txBody>
                  <a:tcPr marL="99060" marR="990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4761105"/>
                  </a:ext>
                </a:extLst>
              </a:tr>
              <a:tr h="305071"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effectLst/>
                      </a:endParaRPr>
                    </a:p>
                  </a:txBody>
                  <a:tcPr marL="99060" marR="9906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AP50</a:t>
                      </a:r>
                    </a:p>
                  </a:txBody>
                  <a:tcPr marL="99060" marR="9906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AP75</a:t>
                      </a:r>
                    </a:p>
                  </a:txBody>
                  <a:tcPr marL="99060" marR="9906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AP</a:t>
                      </a:r>
                    </a:p>
                  </a:txBody>
                  <a:tcPr marL="99060" marR="9906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AP50</a:t>
                      </a:r>
                    </a:p>
                  </a:txBody>
                  <a:tcPr marL="99060" marR="9906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AP75</a:t>
                      </a:r>
                    </a:p>
                  </a:txBody>
                  <a:tcPr marL="99060" marR="9906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AP</a:t>
                      </a:r>
                    </a:p>
                  </a:txBody>
                  <a:tcPr marL="99060" marR="9906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9303955"/>
                  </a:ext>
                </a:extLst>
              </a:tr>
              <a:tr h="305071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visible</a:t>
                      </a:r>
                    </a:p>
                  </a:txBody>
                  <a:tcPr marL="99060" marR="9906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>
                          <a:effectLst/>
                        </a:rPr>
                        <a:t>0.908</a:t>
                      </a:r>
                    </a:p>
                  </a:txBody>
                  <a:tcPr marL="99060" marR="9906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effectLst/>
                        </a:rPr>
                        <a:t>0.564</a:t>
                      </a:r>
                    </a:p>
                  </a:txBody>
                  <a:tcPr marL="99060" marR="9906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effectLst/>
                        </a:rPr>
                        <a:t>0.527</a:t>
                      </a:r>
                    </a:p>
                  </a:txBody>
                  <a:tcPr marL="99060" marR="9906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effectLst/>
                        </a:rPr>
                        <a:t>0.871</a:t>
                      </a:r>
                    </a:p>
                  </a:txBody>
                  <a:tcPr marL="99060" marR="9906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effectLst/>
                        </a:rPr>
                        <a:t>0.455</a:t>
                      </a:r>
                    </a:p>
                  </a:txBody>
                  <a:tcPr marL="99060" marR="9906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effectLst/>
                        </a:rPr>
                        <a:t>0.466</a:t>
                      </a:r>
                    </a:p>
                  </a:txBody>
                  <a:tcPr marL="99060" marR="9906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80085124"/>
                  </a:ext>
                </a:extLst>
              </a:tr>
              <a:tr h="305071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infrared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effectLst/>
                        </a:rPr>
                        <a:t>0.965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effectLst/>
                        </a:rPr>
                        <a:t>0.764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effectLst/>
                        </a:rPr>
                        <a:t>0.670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effectLst/>
                        </a:rPr>
                        <a:t>0.940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effectLst/>
                        </a:rPr>
                        <a:t>0.661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effectLst/>
                        </a:rPr>
                        <a:t>0.582</a:t>
                      </a:r>
                    </a:p>
                  </a:txBody>
                  <a:tcPr marL="99060" marR="99060" anchor="ctr"/>
                </a:tc>
                <a:extLst>
                  <a:ext uri="{0D108BD9-81ED-4DB2-BD59-A6C34878D82A}">
                    <a16:rowId xmlns:a16="http://schemas.microsoft.com/office/drawing/2014/main" val="2342897253"/>
                  </a:ext>
                </a:extLst>
              </a:tr>
            </a:tbl>
          </a:graphicData>
        </a:graphic>
      </p:graphicFrame>
      <p:pic>
        <p:nvPicPr>
          <p:cNvPr id="11" name="Picture 4" descr="https://user-images.githubusercontent.com/33684330/134609510-0408375c-7f4e-458c-938c-dd8c58c2248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8" y="3445612"/>
            <a:ext cx="6317613" cy="190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0800" y="181227"/>
            <a:ext cx="5961188" cy="242548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8801" y="482784"/>
            <a:ext cx="2841199" cy="289126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8793637" y="6519446"/>
            <a:ext cx="34179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/>
              <a:t>https://github.com/bupt-ai-cz/LLVIP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85715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"/>
    </mc:Choice>
    <mc:Fallback xmlns="">
      <p:transition spd="slow" advTm="6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35585" y="167688"/>
            <a:ext cx="5927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Tasks 3</a:t>
            </a:r>
            <a:r>
              <a:rPr lang="en-US" altLang="zh-CN" sz="2400" b="1" dirty="0"/>
              <a:t>: Image-to-image Translation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4" y="820097"/>
            <a:ext cx="4709239" cy="26319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5527" y="1194197"/>
            <a:ext cx="3776210" cy="2708288"/>
          </a:xfrm>
          <a:prstGeom prst="rect">
            <a:avLst/>
          </a:prstGeom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844190"/>
              </p:ext>
            </p:extLst>
          </p:nvPr>
        </p:nvGraphicFramePr>
        <p:xfrm>
          <a:off x="7255059" y="4467853"/>
          <a:ext cx="4197146" cy="1083345"/>
        </p:xfrm>
        <a:graphic>
          <a:graphicData uri="http://schemas.openxmlformats.org/drawingml/2006/table">
            <a:tbl>
              <a:tblPr/>
              <a:tblGrid>
                <a:gridCol w="1399049">
                  <a:extLst>
                    <a:ext uri="{9D8B030D-6E8A-4147-A177-3AD203B41FA5}">
                      <a16:colId xmlns:a16="http://schemas.microsoft.com/office/drawing/2014/main" val="1355877519"/>
                    </a:ext>
                  </a:extLst>
                </a:gridCol>
                <a:gridCol w="1354954">
                  <a:extLst>
                    <a:ext uri="{9D8B030D-6E8A-4147-A177-3AD203B41FA5}">
                      <a16:colId xmlns:a16="http://schemas.microsoft.com/office/drawing/2014/main" val="58728148"/>
                    </a:ext>
                  </a:extLst>
                </a:gridCol>
                <a:gridCol w="1443143">
                  <a:extLst>
                    <a:ext uri="{9D8B030D-6E8A-4147-A177-3AD203B41FA5}">
                      <a16:colId xmlns:a16="http://schemas.microsoft.com/office/drawing/2014/main" val="4030036362"/>
                    </a:ext>
                  </a:extLst>
                </a:gridCol>
              </a:tblGrid>
              <a:tr h="36111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Dataset</a:t>
                      </a:r>
                    </a:p>
                  </a:txBody>
                  <a:tcPr marL="99060" marR="990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SSIM</a:t>
                      </a:r>
                    </a:p>
                  </a:txBody>
                  <a:tcPr marL="99060" marR="990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PSNR</a:t>
                      </a:r>
                    </a:p>
                  </a:txBody>
                  <a:tcPr marL="99060" marR="990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740382"/>
                  </a:ext>
                </a:extLst>
              </a:tr>
              <a:tr h="361115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KAIST</a:t>
                      </a:r>
                    </a:p>
                  </a:txBody>
                  <a:tcPr marL="99060" marR="990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effectLst/>
                        </a:rPr>
                        <a:t>0.6918</a:t>
                      </a:r>
                    </a:p>
                  </a:txBody>
                  <a:tcPr marL="99060" marR="990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effectLst/>
                        </a:rPr>
                        <a:t>28.9935</a:t>
                      </a:r>
                    </a:p>
                  </a:txBody>
                  <a:tcPr marL="99060" marR="990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007062"/>
                  </a:ext>
                </a:extLst>
              </a:tr>
              <a:tr h="36111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LLVIP</a:t>
                      </a:r>
                    </a:p>
                  </a:txBody>
                  <a:tcPr marL="99060" marR="99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effectLst/>
                        </a:rPr>
                        <a:t>0.1757</a:t>
                      </a:r>
                    </a:p>
                  </a:txBody>
                  <a:tcPr marL="99060" marR="99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effectLst/>
                        </a:rPr>
                        <a:t>10.7688</a:t>
                      </a:r>
                    </a:p>
                  </a:txBody>
                  <a:tcPr marL="99060" marR="99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061077"/>
                  </a:ext>
                </a:extLst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606" y="4097231"/>
            <a:ext cx="5712594" cy="182459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580028" y="5921822"/>
            <a:ext cx="3583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</a:t>
            </a:r>
            <a:r>
              <a:rPr lang="en-US" altLang="zh-CN" dirty="0" smtClean="0"/>
              <a:t>ix2pixGAN</a:t>
            </a:r>
          </a:p>
        </p:txBody>
      </p:sp>
    </p:spTree>
    <p:extLst>
      <p:ext uri="{BB962C8B-B14F-4D97-AF65-F5344CB8AC3E}">
        <p14:creationId xmlns:p14="http://schemas.microsoft.com/office/powerpoint/2010/main" val="254532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1"/>
    </mc:Choice>
    <mc:Fallback xmlns="">
      <p:transition spd="slow" advTm="521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2|0.1|0.1|0.2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2|0.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1251</Words>
  <Application>Microsoft Office PowerPoint</Application>
  <PresentationFormat>宽屏</PresentationFormat>
  <Paragraphs>145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等线</vt:lpstr>
      <vt:lpstr>等线 Light</vt:lpstr>
      <vt:lpstr>Arial</vt:lpstr>
      <vt:lpstr>Office 主题​​</vt:lpstr>
      <vt:lpstr>LLVIP: A Visible-infrared Paired Dataset for Low-light Vision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贾 昕宇</dc:creator>
  <cp:lastModifiedBy>贾 昕宇</cp:lastModifiedBy>
  <cp:revision>65</cp:revision>
  <dcterms:created xsi:type="dcterms:W3CDTF">2021-10-13T08:01:19Z</dcterms:created>
  <dcterms:modified xsi:type="dcterms:W3CDTF">2021-10-15T12:58:06Z</dcterms:modified>
</cp:coreProperties>
</file>